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71" r:id="rId2"/>
    <p:sldId id="257" r:id="rId3"/>
    <p:sldId id="259" r:id="rId4"/>
    <p:sldId id="267" r:id="rId5"/>
    <p:sldId id="268" r:id="rId6"/>
    <p:sldId id="266" r:id="rId7"/>
    <p:sldId id="270" r:id="rId8"/>
    <p:sldId id="263" r:id="rId9"/>
    <p:sldId id="272" r:id="rId10"/>
    <p:sldId id="265" r:id="rId11"/>
  </p:sldIdLst>
  <p:sldSz cx="9144000" cy="6858000" type="screen4x3"/>
  <p:notesSz cx="7010400" cy="92964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734" autoAdjust="0"/>
  </p:normalViewPr>
  <p:slideViewPr>
    <p:cSldViewPr snapToGrid="0" snapToObjects="1">
      <p:cViewPr varScale="1">
        <p:scale>
          <a:sx n="51" d="100"/>
          <a:sy n="51" d="100"/>
        </p:scale>
        <p:origin x="1926"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E04DA6E-798A-E147-A3C4-3EE08476632A}" type="datetimeFigureOut">
              <a:rPr lang="en-US" smtClean="0"/>
              <a:t>10/23/2016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C159F54-9771-7C43-86D2-667BF531E649}" type="slidenum">
              <a:rPr lang="en-US" smtClean="0"/>
              <a:t>‹#›</a:t>
            </a:fld>
            <a:endParaRPr lang="en-US" dirty="0"/>
          </a:p>
        </p:txBody>
      </p:sp>
    </p:spTree>
    <p:extLst>
      <p:ext uri="{BB962C8B-B14F-4D97-AF65-F5344CB8AC3E}">
        <p14:creationId xmlns:p14="http://schemas.microsoft.com/office/powerpoint/2010/main" val="413634505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r>
              <a:rPr lang="en-US" baseline="0" dirty="0" smtClean="0"/>
              <a:t> are optional on this page.]</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1</a:t>
            </a:fld>
            <a:endParaRPr lang="en-US" dirty="0"/>
          </a:p>
        </p:txBody>
      </p:sp>
    </p:spTree>
    <p:extLst>
      <p:ext uri="{BB962C8B-B14F-4D97-AF65-F5344CB8AC3E}">
        <p14:creationId xmlns:p14="http://schemas.microsoft.com/office/powerpoint/2010/main" val="1986060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[Details and</a:t>
            </a:r>
            <a:r>
              <a:rPr lang="en-US" baseline="0" dirty="0" smtClean="0"/>
              <a:t> </a:t>
            </a:r>
            <a:r>
              <a:rPr lang="en-US" dirty="0" smtClean="0"/>
              <a:t>references to evidence.]</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2</a:t>
            </a:fld>
            <a:endParaRPr lang="en-US" dirty="0"/>
          </a:p>
        </p:txBody>
      </p:sp>
    </p:spTree>
    <p:extLst>
      <p:ext uri="{BB962C8B-B14F-4D97-AF65-F5344CB8AC3E}">
        <p14:creationId xmlns:p14="http://schemas.microsoft.com/office/powerpoint/2010/main" val="2583874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[Provide any supporting details and</a:t>
            </a:r>
            <a:r>
              <a:rPr lang="en-US" baseline="0" dirty="0" smtClean="0"/>
              <a:t> </a:t>
            </a:r>
            <a:r>
              <a:rPr lang="en-US" dirty="0" smtClean="0"/>
              <a:t>references to evidence here.]</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3</a:t>
            </a:fld>
            <a:endParaRPr lang="en-US" dirty="0"/>
          </a:p>
        </p:txBody>
      </p:sp>
    </p:spTree>
    <p:extLst>
      <p:ext uri="{BB962C8B-B14F-4D97-AF65-F5344CB8AC3E}">
        <p14:creationId xmlns:p14="http://schemas.microsoft.com/office/powerpoint/2010/main" val="3703485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sz="1200" kern="1200" dirty="0" smtClean="0">
                <a:solidFill>
                  <a:schemeClr val="tx1"/>
                </a:solidFill>
                <a:effectLst/>
                <a:latin typeface="+mn-lt"/>
                <a:ea typeface="+mn-ea"/>
                <a:cs typeface="+mn-cs"/>
              </a:rPr>
              <a:t>Provide any supporting details and/or references to evidence here.]</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4</a:t>
            </a:fld>
            <a:endParaRPr lang="en-US" dirty="0"/>
          </a:p>
        </p:txBody>
      </p:sp>
    </p:spTree>
    <p:extLst>
      <p:ext uri="{BB962C8B-B14F-4D97-AF65-F5344CB8AC3E}">
        <p14:creationId xmlns:p14="http://schemas.microsoft.com/office/powerpoint/2010/main" val="3294922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[Insert more</a:t>
            </a:r>
            <a:r>
              <a:rPr lang="en-US" sz="1200" kern="1200" baseline="0" dirty="0" smtClean="0">
                <a:solidFill>
                  <a:schemeClr val="tx1"/>
                </a:solidFill>
                <a:effectLst/>
                <a:latin typeface="+mn-lt"/>
                <a:ea typeface="+mn-ea"/>
                <a:cs typeface="+mn-cs"/>
              </a:rPr>
              <a:t> rows or copies of this slide if needed.</a:t>
            </a:r>
          </a:p>
          <a:p>
            <a:endParaRPr lang="en-US" dirty="0" smtClean="0"/>
          </a:p>
          <a:p>
            <a:r>
              <a:rPr lang="en-US" sz="1200" kern="1200" dirty="0" smtClean="0">
                <a:solidFill>
                  <a:schemeClr val="tx1"/>
                </a:solidFill>
                <a:effectLst/>
                <a:latin typeface="+mn-lt"/>
                <a:ea typeface="+mn-ea"/>
                <a:cs typeface="+mn-cs"/>
              </a:rPr>
              <a:t>Evaluate which model’s features are better suited to the current problem and summarize an overall evaluation of which ethical reasoning model is most appropriate in resolving the ethical dilemmas in the case.]</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5</a:t>
            </a:fld>
            <a:endParaRPr lang="en-US" dirty="0"/>
          </a:p>
        </p:txBody>
      </p:sp>
    </p:spTree>
    <p:extLst>
      <p:ext uri="{BB962C8B-B14F-4D97-AF65-F5344CB8AC3E}">
        <p14:creationId xmlns:p14="http://schemas.microsoft.com/office/powerpoint/2010/main" val="515947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notes section, write out supporting narrative details for your</a:t>
            </a:r>
            <a:r>
              <a:rPr lang="en-US" baseline="0" dirty="0" smtClean="0"/>
              <a:t> bullet points</a:t>
            </a:r>
            <a:r>
              <a:rPr lang="en-US" dirty="0" smtClean="0"/>
              <a:t>.]</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6</a:t>
            </a:fld>
            <a:endParaRPr lang="en-US" dirty="0"/>
          </a:p>
        </p:txBody>
      </p:sp>
    </p:spTree>
    <p:extLst>
      <p:ext uri="{BB962C8B-B14F-4D97-AF65-F5344CB8AC3E}">
        <p14:creationId xmlns:p14="http://schemas.microsoft.com/office/powerpoint/2010/main" val="3703485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[Elaborate details as needed.]</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7</a:t>
            </a:fld>
            <a:endParaRPr lang="en-US" dirty="0"/>
          </a:p>
        </p:txBody>
      </p:sp>
    </p:spTree>
    <p:extLst>
      <p:ext uri="{BB962C8B-B14F-4D97-AF65-F5344CB8AC3E}">
        <p14:creationId xmlns:p14="http://schemas.microsoft.com/office/powerpoint/2010/main" val="3595301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[Enter narrative</a:t>
            </a:r>
            <a:r>
              <a:rPr lang="en-US" baseline="0" dirty="0" smtClean="0"/>
              <a:t> explaining your bullet points here.]</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8</a:t>
            </a:fld>
            <a:endParaRPr lang="en-US" dirty="0"/>
          </a:p>
        </p:txBody>
      </p:sp>
    </p:spTree>
    <p:extLst>
      <p:ext uri="{BB962C8B-B14F-4D97-AF65-F5344CB8AC3E}">
        <p14:creationId xmlns:p14="http://schemas.microsoft.com/office/powerpoint/2010/main" val="2399065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[Include at least three </a:t>
            </a:r>
            <a:r>
              <a:rPr lang="en-US" sz="1200" kern="1200" dirty="0" smtClean="0">
                <a:solidFill>
                  <a:schemeClr val="tx1"/>
                </a:solidFill>
                <a:effectLst/>
                <a:latin typeface="+mn-lt"/>
                <a:ea typeface="+mn-ea"/>
                <a:cs typeface="+mn-cs"/>
              </a:rPr>
              <a:t>scholarly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research </a:t>
            </a:r>
            <a:r>
              <a:rPr lang="en-US" dirty="0" smtClean="0"/>
              <a:t>references for </a:t>
            </a:r>
            <a:r>
              <a:rPr lang="en-US" smtClean="0"/>
              <a:t>this assessment.</a:t>
            </a:r>
            <a:endParaRPr lang="en-US" dirty="0" smtClean="0"/>
          </a:p>
          <a:p>
            <a:r>
              <a:rPr lang="en-US" dirty="0" smtClean="0"/>
              <a:t>In addition, Web sites, books, textbooks, and assigned resources may be cited, but they do not count toward the three required references.  You must find research articles.</a:t>
            </a:r>
            <a:r>
              <a:rPr lang="en-US" dirty="0" smtClean="0">
                <a:effectLst/>
              </a:rPr>
              <a:t> </a:t>
            </a:r>
            <a:endParaRPr lang="en-US" dirty="0" smtClean="0"/>
          </a:p>
          <a:p>
            <a:r>
              <a:rPr lang="en-US" dirty="0" smtClean="0"/>
              <a:t>Remember to use APA formatting throughout your notes sections.]</a:t>
            </a:r>
            <a:endParaRPr lang="en-US" dirty="0"/>
          </a:p>
        </p:txBody>
      </p:sp>
      <p:sp>
        <p:nvSpPr>
          <p:cNvPr id="4" name="Slide Number Placeholder 3"/>
          <p:cNvSpPr>
            <a:spLocks noGrp="1"/>
          </p:cNvSpPr>
          <p:nvPr>
            <p:ph type="sldNum" sz="quarter" idx="10"/>
          </p:nvPr>
        </p:nvSpPr>
        <p:spPr/>
        <p:txBody>
          <a:bodyPr/>
          <a:lstStyle/>
          <a:p>
            <a:fld id="{4C159F54-9771-7C43-86D2-667BF531E649}" type="slidenum">
              <a:rPr lang="en-US" smtClean="0"/>
              <a:t>10</a:t>
            </a:fld>
            <a:endParaRPr lang="en-US" dirty="0"/>
          </a:p>
        </p:txBody>
      </p:sp>
    </p:spTree>
    <p:extLst>
      <p:ext uri="{BB962C8B-B14F-4D97-AF65-F5344CB8AC3E}">
        <p14:creationId xmlns:p14="http://schemas.microsoft.com/office/powerpoint/2010/main" val="4041667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0C5961-6A8F-AA4A-9C02-9D5D517FE9E0}" type="datetimeFigureOut">
              <a:rPr lang="en-US" smtClean="0"/>
              <a:t>10/23/2016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3844885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0C5961-6A8F-AA4A-9C02-9D5D517FE9E0}" type="datetimeFigureOut">
              <a:rPr lang="en-US" smtClean="0"/>
              <a:t>10/23/2016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1622335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0C5961-6A8F-AA4A-9C02-9D5D517FE9E0}" type="datetimeFigureOut">
              <a:rPr lang="en-US" smtClean="0"/>
              <a:t>10/23/2016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407919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0C5961-6A8F-AA4A-9C02-9D5D517FE9E0}" type="datetimeFigureOut">
              <a:rPr lang="en-US" smtClean="0"/>
              <a:t>10/23/2016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2091314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0C5961-6A8F-AA4A-9C02-9D5D517FE9E0}" type="datetimeFigureOut">
              <a:rPr lang="en-US" smtClean="0"/>
              <a:t>10/23/2016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2422451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0C5961-6A8F-AA4A-9C02-9D5D517FE9E0}" type="datetimeFigureOut">
              <a:rPr lang="en-US" smtClean="0"/>
              <a:t>10/23/2016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2061158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0C5961-6A8F-AA4A-9C02-9D5D517FE9E0}" type="datetimeFigureOut">
              <a:rPr lang="en-US" smtClean="0"/>
              <a:t>10/23/2016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96832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0C5961-6A8F-AA4A-9C02-9D5D517FE9E0}" type="datetimeFigureOut">
              <a:rPr lang="en-US" smtClean="0"/>
              <a:t>10/23/2016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3416697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0C5961-6A8F-AA4A-9C02-9D5D517FE9E0}" type="datetimeFigureOut">
              <a:rPr lang="en-US" smtClean="0"/>
              <a:t>10/23/2016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3992909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0C5961-6A8F-AA4A-9C02-9D5D517FE9E0}" type="datetimeFigureOut">
              <a:rPr lang="en-US" smtClean="0"/>
              <a:t>10/23/2016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694093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0C5961-6A8F-AA4A-9C02-9D5D517FE9E0}" type="datetimeFigureOut">
              <a:rPr lang="en-US" smtClean="0"/>
              <a:t>10/23/2016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69191C-0F0D-964B-A885-1D1E4243F9A3}" type="slidenum">
              <a:rPr lang="en-US" smtClean="0"/>
              <a:t>‹#›</a:t>
            </a:fld>
            <a:endParaRPr lang="en-US" dirty="0"/>
          </a:p>
        </p:txBody>
      </p:sp>
    </p:spTree>
    <p:extLst>
      <p:ext uri="{BB962C8B-B14F-4D97-AF65-F5344CB8AC3E}">
        <p14:creationId xmlns:p14="http://schemas.microsoft.com/office/powerpoint/2010/main" val="2711645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0C5961-6A8F-AA4A-9C02-9D5D517FE9E0}" type="datetimeFigureOut">
              <a:rPr lang="en-US" smtClean="0"/>
              <a:t>10/23/2016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69191C-0F0D-964B-A885-1D1E4243F9A3}" type="slidenum">
              <a:rPr lang="en-US" smtClean="0"/>
              <a:t>‹#›</a:t>
            </a:fld>
            <a:endParaRPr lang="en-US" dirty="0"/>
          </a:p>
        </p:txBody>
      </p:sp>
    </p:spTree>
    <p:extLst>
      <p:ext uri="{BB962C8B-B14F-4D97-AF65-F5344CB8AC3E}">
        <p14:creationId xmlns:p14="http://schemas.microsoft.com/office/powerpoint/2010/main" val="3341176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56361"/>
            <a:ext cx="7772400" cy="1771650"/>
          </a:xfrm>
        </p:spPr>
        <p:txBody>
          <a:bodyPr>
            <a:normAutofit/>
          </a:bodyPr>
          <a:lstStyle/>
          <a:p>
            <a:r>
              <a:rPr lang="en-US" b="1" dirty="0"/>
              <a:t>[Title </a:t>
            </a:r>
            <a:r>
              <a:rPr lang="en-US" b="1" dirty="0" smtClean="0"/>
              <a:t>for</a:t>
            </a:r>
            <a:r>
              <a:rPr lang="en-US" b="1" dirty="0"/>
              <a:t> </a:t>
            </a:r>
            <a:r>
              <a:rPr lang="en-US" b="1" dirty="0" smtClean="0"/>
              <a:t>Ethical Dilemma Case Study]</a:t>
            </a:r>
            <a:endParaRPr lang="en-US" b="1" dirty="0"/>
          </a:p>
        </p:txBody>
      </p:sp>
      <p:sp>
        <p:nvSpPr>
          <p:cNvPr id="3" name="Subtitle 2"/>
          <p:cNvSpPr>
            <a:spLocks noGrp="1"/>
          </p:cNvSpPr>
          <p:nvPr>
            <p:ph type="subTitle" idx="1"/>
          </p:nvPr>
        </p:nvSpPr>
        <p:spPr>
          <a:xfrm>
            <a:off x="1371600" y="3718560"/>
            <a:ext cx="6400800" cy="2087880"/>
          </a:xfrm>
        </p:spPr>
        <p:txBody>
          <a:bodyPr>
            <a:normAutofit/>
          </a:bodyPr>
          <a:lstStyle/>
          <a:p>
            <a:pPr>
              <a:lnSpc>
                <a:spcPts val="3300"/>
              </a:lnSpc>
              <a:spcBef>
                <a:spcPts val="0"/>
              </a:spcBef>
            </a:pPr>
            <a:r>
              <a:rPr lang="en-US" b="1" smtClean="0">
                <a:solidFill>
                  <a:schemeClr val="tx1"/>
                </a:solidFill>
              </a:rPr>
              <a:t>[</a:t>
            </a:r>
            <a:r>
              <a:rPr lang="en-US" b="1" dirty="0" smtClean="0">
                <a:solidFill>
                  <a:schemeClr val="tx1"/>
                </a:solidFill>
              </a:rPr>
              <a:t>Your Name]</a:t>
            </a:r>
          </a:p>
          <a:p>
            <a:pPr>
              <a:lnSpc>
                <a:spcPts val="3300"/>
              </a:lnSpc>
              <a:spcBef>
                <a:spcPts val="0"/>
              </a:spcBef>
            </a:pPr>
            <a:r>
              <a:rPr lang="en-US" dirty="0" smtClean="0"/>
              <a:t>[Your job title in the CS]</a:t>
            </a:r>
          </a:p>
          <a:p>
            <a:pPr>
              <a:lnSpc>
                <a:spcPts val="3300"/>
              </a:lnSpc>
              <a:spcBef>
                <a:spcPts val="0"/>
              </a:spcBef>
            </a:pPr>
            <a:r>
              <a:rPr lang="en-US" dirty="0"/>
              <a:t>[</a:t>
            </a:r>
            <a:r>
              <a:rPr lang="en-US" dirty="0" smtClean="0"/>
              <a:t>Your Organization in the CS]</a:t>
            </a:r>
          </a:p>
        </p:txBody>
      </p:sp>
    </p:spTree>
    <p:extLst>
      <p:ext uri="{BB962C8B-B14F-4D97-AF65-F5344CB8AC3E}">
        <p14:creationId xmlns:p14="http://schemas.microsoft.com/office/powerpoint/2010/main" val="3440777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a:t>
            </a:r>
            <a:endParaRPr lang="en-US" b="1" dirty="0"/>
          </a:p>
        </p:txBody>
      </p:sp>
      <p:sp>
        <p:nvSpPr>
          <p:cNvPr id="3" name="Content Placeholder 2"/>
          <p:cNvSpPr>
            <a:spLocks noGrp="1"/>
          </p:cNvSpPr>
          <p:nvPr>
            <p:ph idx="1"/>
          </p:nvPr>
        </p:nvSpPr>
        <p:spPr/>
        <p:txBody>
          <a:bodyPr>
            <a:normAutofit/>
          </a:bodyPr>
          <a:lstStyle/>
          <a:p>
            <a:r>
              <a:rPr lang="en-US" dirty="0"/>
              <a:t>[Include at least </a:t>
            </a:r>
            <a:r>
              <a:rPr lang="en-US" dirty="0" smtClean="0"/>
              <a:t>three scholarly research </a:t>
            </a:r>
            <a:r>
              <a:rPr lang="en-US" dirty="0"/>
              <a:t>references for this </a:t>
            </a:r>
            <a:r>
              <a:rPr lang="en-US" dirty="0" smtClean="0"/>
              <a:t>assessment.</a:t>
            </a:r>
            <a:endParaRPr lang="en-US" dirty="0"/>
          </a:p>
          <a:p>
            <a:r>
              <a:rPr lang="en-US" dirty="0" smtClean="0"/>
              <a:t>Web sites</a:t>
            </a:r>
            <a:r>
              <a:rPr lang="en-US" dirty="0"/>
              <a:t>, books, textbooks, and assigned resources may be used, but do not count toward the </a:t>
            </a:r>
            <a:r>
              <a:rPr lang="en-US" dirty="0" smtClean="0"/>
              <a:t>three </a:t>
            </a:r>
            <a:r>
              <a:rPr lang="en-US" dirty="0"/>
              <a:t>required references.  You must find research articles.</a:t>
            </a:r>
          </a:p>
          <a:p>
            <a:r>
              <a:rPr lang="en-US" dirty="0"/>
              <a:t>Add slides if needed.] </a:t>
            </a:r>
          </a:p>
        </p:txBody>
      </p:sp>
    </p:spTree>
    <p:extLst>
      <p:ext uri="{BB962C8B-B14F-4D97-AF65-F5344CB8AC3E}">
        <p14:creationId xmlns:p14="http://schemas.microsoft.com/office/powerpoint/2010/main" val="3836943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[Case Study Overview]</a:t>
            </a:r>
            <a:endParaRPr lang="en-US" b="1" dirty="0"/>
          </a:p>
        </p:txBody>
      </p:sp>
      <p:sp>
        <p:nvSpPr>
          <p:cNvPr id="3" name="Content Placeholder 2"/>
          <p:cNvSpPr>
            <a:spLocks noGrp="1"/>
          </p:cNvSpPr>
          <p:nvPr>
            <p:ph idx="1"/>
          </p:nvPr>
        </p:nvSpPr>
        <p:spPr/>
        <p:txBody>
          <a:bodyPr/>
          <a:lstStyle/>
          <a:p>
            <a:pPr marL="0" indent="0">
              <a:buNone/>
            </a:pPr>
            <a:r>
              <a:rPr lang="en-US" dirty="0" smtClean="0"/>
              <a:t>[Provide the </a:t>
            </a:r>
            <a:r>
              <a:rPr lang="en-US" dirty="0"/>
              <a:t>briefest possible narrative description of the case situation here. Additional supporting details </a:t>
            </a:r>
            <a:r>
              <a:rPr lang="en-US" dirty="0" smtClean="0"/>
              <a:t>and references </a:t>
            </a:r>
            <a:r>
              <a:rPr lang="en-US" dirty="0"/>
              <a:t>to evidence can be added in the notes section below. Review the instructions in the courseroom for more information.] </a:t>
            </a:r>
          </a:p>
        </p:txBody>
      </p:sp>
    </p:spTree>
    <p:extLst>
      <p:ext uri="{BB962C8B-B14F-4D97-AF65-F5344CB8AC3E}">
        <p14:creationId xmlns:p14="http://schemas.microsoft.com/office/powerpoint/2010/main" val="3851618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Ethical Concerns</a:t>
            </a:r>
            <a:endParaRPr lang="en-US" b="1" dirty="0"/>
          </a:p>
        </p:txBody>
      </p:sp>
      <p:sp>
        <p:nvSpPr>
          <p:cNvPr id="3" name="Content Placeholder 2"/>
          <p:cNvSpPr>
            <a:spLocks noGrp="1"/>
          </p:cNvSpPr>
          <p:nvPr>
            <p:ph idx="1"/>
          </p:nvPr>
        </p:nvSpPr>
        <p:spPr/>
        <p:txBody>
          <a:bodyPr/>
          <a:lstStyle/>
          <a:p>
            <a:r>
              <a:rPr lang="en-US" dirty="0" smtClean="0"/>
              <a:t>[Bullet </a:t>
            </a:r>
            <a:r>
              <a:rPr lang="en-US" dirty="0"/>
              <a:t>point the three </a:t>
            </a:r>
            <a:r>
              <a:rPr lang="en-US" dirty="0" smtClean="0"/>
              <a:t>or more ethical concerns in the case.]</a:t>
            </a:r>
          </a:p>
        </p:txBody>
      </p:sp>
    </p:spTree>
    <p:extLst>
      <p:ext uri="{BB962C8B-B14F-4D97-AF65-F5344CB8AC3E}">
        <p14:creationId xmlns:p14="http://schemas.microsoft.com/office/powerpoint/2010/main" val="2709105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Ethical Standards:</a:t>
            </a:r>
            <a:br>
              <a:rPr lang="en-US" b="1" dirty="0" smtClean="0"/>
            </a:br>
            <a:r>
              <a:rPr lang="en-US" b="1" dirty="0" smtClean="0"/>
              <a:t> Strengths and Weaknesses</a:t>
            </a:r>
            <a:endParaRPr lang="en-US" b="1" dirty="0"/>
          </a:p>
        </p:txBody>
      </p:sp>
      <p:sp>
        <p:nvSpPr>
          <p:cNvPr id="3" name="Content Placeholder 2"/>
          <p:cNvSpPr>
            <a:spLocks noGrp="1"/>
          </p:cNvSpPr>
          <p:nvPr>
            <p:ph idx="1"/>
          </p:nvPr>
        </p:nvSpPr>
        <p:spPr/>
        <p:txBody>
          <a:bodyPr/>
          <a:lstStyle/>
          <a:p>
            <a:r>
              <a:rPr lang="en-US" dirty="0" smtClean="0"/>
              <a:t>[Bullet points outlining analysis of the strengths and weaknesses of APA or other ethical standards and codes relevant to the ethical dilemmas in the vignette.</a:t>
            </a:r>
          </a:p>
          <a:p>
            <a:pPr lvl="1"/>
            <a:r>
              <a:rPr lang="en-US" dirty="0" smtClean="0"/>
              <a:t>Citations to relevant portions of code.</a:t>
            </a:r>
          </a:p>
          <a:p>
            <a:pPr lvl="1"/>
            <a:r>
              <a:rPr lang="en-US" dirty="0" smtClean="0"/>
              <a:t>Citations of </a:t>
            </a:r>
            <a:r>
              <a:rPr lang="en-US" dirty="0"/>
              <a:t>relevant </a:t>
            </a:r>
            <a:r>
              <a:rPr lang="en-US" dirty="0" smtClean="0"/>
              <a:t>readings and research.]</a:t>
            </a:r>
            <a:endParaRPr lang="en-US" dirty="0"/>
          </a:p>
        </p:txBody>
      </p:sp>
    </p:spTree>
    <p:extLst>
      <p:ext uri="{BB962C8B-B14F-4D97-AF65-F5344CB8AC3E}">
        <p14:creationId xmlns:p14="http://schemas.microsoft.com/office/powerpoint/2010/main" val="1823728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descr="Compare features of two ethical reasoning models" title="Comparison of Ethicial Readson Models"/>
          <p:cNvGraphicFramePr>
            <a:graphicFrameLocks/>
          </p:cNvGraphicFramePr>
          <p:nvPr>
            <p:extLst>
              <p:ext uri="{D42A27DB-BD31-4B8C-83A1-F6EECF244321}">
                <p14:modId xmlns:p14="http://schemas.microsoft.com/office/powerpoint/2010/main" val="4148636980"/>
              </p:ext>
            </p:extLst>
          </p:nvPr>
        </p:nvGraphicFramePr>
        <p:xfrm>
          <a:off x="198120" y="1600200"/>
          <a:ext cx="8793480" cy="1889760"/>
        </p:xfrm>
        <a:graphic>
          <a:graphicData uri="http://schemas.openxmlformats.org/drawingml/2006/table">
            <a:tbl>
              <a:tblPr firstRow="1" bandRow="1">
                <a:tableStyleId>{5C22544A-7EE6-4342-B048-85BDC9FD1C3A}</a:tableStyleId>
              </a:tblPr>
              <a:tblGrid>
                <a:gridCol w="4396740"/>
                <a:gridCol w="4396740"/>
              </a:tblGrid>
              <a:tr h="370840">
                <a:tc>
                  <a:txBody>
                    <a:bodyPr/>
                    <a:lstStyle/>
                    <a:p>
                      <a:pPr algn="ctr"/>
                      <a:r>
                        <a:rPr lang="en-US" sz="2800" dirty="0" smtClean="0"/>
                        <a:t>[</a:t>
                      </a:r>
                      <a:r>
                        <a:rPr lang="en-US" sz="2800" b="1" dirty="0" smtClean="0"/>
                        <a:t>Ethical Reasoning </a:t>
                      </a:r>
                      <a:r>
                        <a:rPr lang="en-US" sz="2800" dirty="0" smtClean="0"/>
                        <a:t>Model 1]</a:t>
                      </a:r>
                      <a:endParaRPr lang="en-US" sz="2800" dirty="0"/>
                    </a:p>
                  </a:txBody>
                  <a:tcPr/>
                </a:tc>
                <a:tc>
                  <a:txBody>
                    <a:bodyPr/>
                    <a:lstStyle/>
                    <a:p>
                      <a:pPr algn="ctr"/>
                      <a:r>
                        <a:rPr lang="en-US" sz="2800" dirty="0" smtClean="0"/>
                        <a:t>[</a:t>
                      </a:r>
                      <a:r>
                        <a:rPr lang="en-US" sz="2800" b="1" dirty="0" smtClean="0"/>
                        <a:t>Ethical Reasoning </a:t>
                      </a:r>
                      <a:r>
                        <a:rPr lang="en-US" sz="2800" dirty="0" smtClean="0"/>
                        <a:t>Model 2]</a:t>
                      </a:r>
                      <a:endParaRPr lang="en-US" sz="2800" dirty="0"/>
                    </a:p>
                  </a:txBody>
                  <a:tcPr/>
                </a:tc>
              </a:tr>
              <a:tr h="370840">
                <a:tc>
                  <a:txBody>
                    <a:bodyPr/>
                    <a:lstStyle/>
                    <a:p>
                      <a:pPr marL="342900" indent="-342900">
                        <a:buFont typeface="Arial" panose="020B0604020202020204" pitchFamily="34" charset="0"/>
                        <a:buChar char="•"/>
                      </a:pPr>
                      <a:r>
                        <a:rPr lang="en-US" sz="2400" dirty="0" smtClean="0"/>
                        <a:t>Feature </a:t>
                      </a:r>
                      <a:r>
                        <a:rPr lang="en-US" sz="2400" baseline="0" dirty="0" smtClean="0"/>
                        <a:t>1</a:t>
                      </a:r>
                      <a:endParaRPr lang="en-US" sz="2400" dirty="0"/>
                    </a:p>
                  </a:txBody>
                  <a:tcPr/>
                </a:tc>
                <a:tc>
                  <a:txBody>
                    <a:bodyPr/>
                    <a:lstStyle/>
                    <a:p>
                      <a:pPr marL="342900" marR="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smtClean="0"/>
                        <a:t>Comparative</a:t>
                      </a:r>
                      <a:r>
                        <a:rPr lang="en-US" sz="2400" baseline="0" dirty="0" smtClean="0"/>
                        <a:t> feature 1</a:t>
                      </a:r>
                      <a:endParaRPr lang="en-US" sz="2400" dirty="0" smtClean="0"/>
                    </a:p>
                  </a:txBody>
                  <a:tcPr/>
                </a:tc>
              </a:tr>
              <a:tr h="370840">
                <a:tc>
                  <a:txBody>
                    <a:bodyPr/>
                    <a:lstStyle/>
                    <a:p>
                      <a:pPr marL="342900" indent="-342900">
                        <a:buFont typeface="Arial" panose="020B0604020202020204" pitchFamily="34" charset="0"/>
                        <a:buChar char="•"/>
                      </a:pPr>
                      <a:r>
                        <a:rPr lang="en-US" sz="2400" dirty="0" smtClean="0"/>
                        <a:t>Feature </a:t>
                      </a:r>
                      <a:r>
                        <a:rPr lang="en-US" sz="2400" baseline="0" dirty="0" smtClean="0"/>
                        <a:t>2</a:t>
                      </a:r>
                      <a:endParaRPr lang="en-US" sz="2400" dirty="0"/>
                    </a:p>
                  </a:txBody>
                  <a:tcPr/>
                </a:tc>
                <a:tc>
                  <a:txBody>
                    <a:bodyPr/>
                    <a:lstStyle/>
                    <a:p>
                      <a:pPr marL="342900" indent="-342900">
                        <a:buFont typeface="Arial" panose="020B0604020202020204" pitchFamily="34" charset="0"/>
                        <a:buChar char="•"/>
                      </a:pPr>
                      <a:r>
                        <a:rPr lang="en-US" sz="2400" dirty="0" smtClean="0"/>
                        <a:t>Comparative</a:t>
                      </a:r>
                      <a:r>
                        <a:rPr lang="en-US" sz="2400" baseline="0" dirty="0" smtClean="0"/>
                        <a:t> feature 2</a:t>
                      </a:r>
                      <a:endParaRPr lang="en-US" sz="2400" dirty="0"/>
                    </a:p>
                  </a:txBody>
                  <a:tcPr/>
                </a:tc>
              </a:tr>
              <a:tr h="370840">
                <a:tc>
                  <a:txBody>
                    <a:bodyPr/>
                    <a:lstStyle/>
                    <a:p>
                      <a:pPr marL="342900" indent="-342900">
                        <a:buFont typeface="Arial" panose="020B0604020202020204" pitchFamily="34" charset="0"/>
                        <a:buChar char="•"/>
                      </a:pPr>
                      <a:r>
                        <a:rPr lang="en-US" sz="2400" dirty="0" smtClean="0"/>
                        <a:t>Feature </a:t>
                      </a:r>
                      <a:r>
                        <a:rPr lang="en-US" sz="2400" baseline="0" dirty="0" smtClean="0"/>
                        <a:t>3</a:t>
                      </a:r>
                      <a:endParaRPr lang="en-US" sz="2400" dirty="0"/>
                    </a:p>
                  </a:txBody>
                  <a:tcPr/>
                </a:tc>
                <a:tc>
                  <a:txBody>
                    <a:bodyPr/>
                    <a:lstStyle/>
                    <a:p>
                      <a:pPr marL="342900" indent="-342900">
                        <a:buFont typeface="Arial" panose="020B0604020202020204" pitchFamily="34" charset="0"/>
                        <a:buChar char="•"/>
                      </a:pPr>
                      <a:r>
                        <a:rPr lang="en-US" sz="2400" dirty="0" smtClean="0"/>
                        <a:t>Comparative</a:t>
                      </a:r>
                      <a:r>
                        <a:rPr lang="en-US" sz="2400" baseline="0" dirty="0" smtClean="0"/>
                        <a:t> feature 3</a:t>
                      </a:r>
                      <a:endParaRPr lang="en-US" sz="2400" dirty="0"/>
                    </a:p>
                  </a:txBody>
                  <a:tcPr/>
                </a:tc>
              </a:tr>
            </a:tbl>
          </a:graphicData>
        </a:graphic>
      </p:graphicFrame>
      <p:sp>
        <p:nvSpPr>
          <p:cNvPr id="2" name="Title 1"/>
          <p:cNvSpPr>
            <a:spLocks noGrp="1"/>
          </p:cNvSpPr>
          <p:nvPr>
            <p:ph type="title"/>
          </p:nvPr>
        </p:nvSpPr>
        <p:spPr/>
        <p:txBody>
          <a:bodyPr>
            <a:normAutofit fontScale="90000"/>
          </a:bodyPr>
          <a:lstStyle/>
          <a:p>
            <a:r>
              <a:rPr lang="en-US" b="1" dirty="0" smtClean="0"/>
              <a:t>Comparison </a:t>
            </a:r>
            <a:r>
              <a:rPr lang="en-US" b="1" dirty="0"/>
              <a:t>of </a:t>
            </a:r>
            <a:r>
              <a:rPr lang="en-US" b="1" dirty="0" smtClean="0"/>
              <a:t>[Ethical </a:t>
            </a:r>
            <a:r>
              <a:rPr lang="en-US" b="1" dirty="0"/>
              <a:t>Reasoning </a:t>
            </a:r>
            <a:r>
              <a:rPr lang="en-US" b="1" dirty="0" smtClean="0"/>
              <a:t>Models]</a:t>
            </a:r>
            <a:endParaRPr lang="en-US" b="1" dirty="0"/>
          </a:p>
        </p:txBody>
      </p:sp>
    </p:spTree>
    <p:extLst>
      <p:ext uri="{BB962C8B-B14F-4D97-AF65-F5344CB8AC3E}">
        <p14:creationId xmlns:p14="http://schemas.microsoft.com/office/powerpoint/2010/main" val="21524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Ethical Decision Making with the [Name of Model] Model</a:t>
            </a:r>
            <a:endParaRPr lang="en-US" b="1" dirty="0"/>
          </a:p>
        </p:txBody>
      </p:sp>
      <p:sp>
        <p:nvSpPr>
          <p:cNvPr id="3" name="Content Placeholder 2"/>
          <p:cNvSpPr>
            <a:spLocks noGrp="1"/>
          </p:cNvSpPr>
          <p:nvPr>
            <p:ph idx="1"/>
          </p:nvPr>
        </p:nvSpPr>
        <p:spPr/>
        <p:txBody>
          <a:bodyPr>
            <a:normAutofit/>
          </a:bodyPr>
          <a:lstStyle/>
          <a:p>
            <a:r>
              <a:rPr lang="en-US" dirty="0" smtClean="0"/>
              <a:t>[Briefly describe each step of the decision making model. </a:t>
            </a:r>
          </a:p>
          <a:p>
            <a:r>
              <a:rPr lang="en-US" dirty="0"/>
              <a:t>Incorporate multicultural </a:t>
            </a:r>
            <a:r>
              <a:rPr lang="en-US" dirty="0" smtClean="0"/>
              <a:t>issues.</a:t>
            </a:r>
          </a:p>
          <a:p>
            <a:r>
              <a:rPr lang="en-US" dirty="0" smtClean="0"/>
              <a:t>You can combine steps on the slides as necessary or appropriate.</a:t>
            </a:r>
          </a:p>
          <a:p>
            <a:r>
              <a:rPr lang="en-US" dirty="0" smtClean="0"/>
              <a:t>Add copies of this slide as needed.]</a:t>
            </a:r>
            <a:endParaRPr lang="en-US" dirty="0"/>
          </a:p>
        </p:txBody>
      </p:sp>
    </p:spTree>
    <p:extLst>
      <p:ext uri="{BB962C8B-B14F-4D97-AF65-F5344CB8AC3E}">
        <p14:creationId xmlns:p14="http://schemas.microsoft.com/office/powerpoint/2010/main" val="3732939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Proposed Resolution</a:t>
            </a:r>
            <a:endParaRPr lang="en-US" b="1" dirty="0"/>
          </a:p>
        </p:txBody>
      </p:sp>
      <p:sp>
        <p:nvSpPr>
          <p:cNvPr id="3" name="Content Placeholder 2"/>
          <p:cNvSpPr>
            <a:spLocks noGrp="1"/>
          </p:cNvSpPr>
          <p:nvPr>
            <p:ph idx="1"/>
          </p:nvPr>
        </p:nvSpPr>
        <p:spPr/>
        <p:txBody>
          <a:bodyPr/>
          <a:lstStyle/>
          <a:p>
            <a:r>
              <a:rPr lang="en-US" dirty="0" smtClean="0"/>
              <a:t>[Summarize your proposed resolution to the ethical dilemmas in the case.]</a:t>
            </a:r>
            <a:endParaRPr lang="en-US" dirty="0"/>
          </a:p>
        </p:txBody>
      </p:sp>
    </p:spTree>
    <p:extLst>
      <p:ext uri="{BB962C8B-B14F-4D97-AF65-F5344CB8AC3E}">
        <p14:creationId xmlns:p14="http://schemas.microsoft.com/office/powerpoint/2010/main" val="404040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Influence of Culture</a:t>
            </a:r>
            <a:endParaRPr lang="en-US" b="1" dirty="0"/>
          </a:p>
        </p:txBody>
      </p:sp>
      <p:sp>
        <p:nvSpPr>
          <p:cNvPr id="3" name="Content Placeholder 2"/>
          <p:cNvSpPr>
            <a:spLocks noGrp="1"/>
          </p:cNvSpPr>
          <p:nvPr>
            <p:ph idx="1"/>
          </p:nvPr>
        </p:nvSpPr>
        <p:spPr/>
        <p:txBody>
          <a:bodyPr/>
          <a:lstStyle/>
          <a:p>
            <a:r>
              <a:rPr lang="en-US" dirty="0" smtClean="0"/>
              <a:t>[Use bullet points to highlight the ways culture shaped this case, and your response to those cultural elements.]</a:t>
            </a:r>
            <a:endParaRPr lang="en-US" dirty="0"/>
          </a:p>
        </p:txBody>
      </p:sp>
    </p:spTree>
    <p:extLst>
      <p:ext uri="{BB962C8B-B14F-4D97-AF65-F5344CB8AC3E}">
        <p14:creationId xmlns:p14="http://schemas.microsoft.com/office/powerpoint/2010/main" val="317464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US" b="1" dirty="0"/>
          </a:p>
        </p:txBody>
      </p:sp>
      <p:sp>
        <p:nvSpPr>
          <p:cNvPr id="3" name="Content Placeholder 2"/>
          <p:cNvSpPr>
            <a:spLocks noGrp="1"/>
          </p:cNvSpPr>
          <p:nvPr>
            <p:ph idx="1"/>
          </p:nvPr>
        </p:nvSpPr>
        <p:spPr/>
        <p:txBody>
          <a:bodyPr/>
          <a:lstStyle/>
          <a:p>
            <a:r>
              <a:rPr lang="en-US" dirty="0" smtClean="0"/>
              <a:t>[Summarize </a:t>
            </a:r>
            <a:r>
              <a:rPr lang="en-US" dirty="0"/>
              <a:t>the main lessons learned in this case study in a brief bulleted list</a:t>
            </a:r>
            <a:r>
              <a:rPr lang="en-US" dirty="0" smtClean="0"/>
              <a:t>.]</a:t>
            </a:r>
            <a:endParaRPr lang="en-US" dirty="0"/>
          </a:p>
        </p:txBody>
      </p:sp>
    </p:spTree>
    <p:extLst>
      <p:ext uri="{BB962C8B-B14F-4D97-AF65-F5344CB8AC3E}">
        <p14:creationId xmlns:p14="http://schemas.microsoft.com/office/powerpoint/2010/main" val="1202804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 - &amp;quot;[Case Overview]&amp;quot;&quot;/&gt;&lt;property id=&quot;20307&quot; value=&quot;257&quot;/&gt;&lt;/object&gt;&lt;object type=&quot;3&quot; unique_id=&quot;10006&quot;&gt;&lt;property id=&quot;20148&quot; value=&quot;5&quot;/&gt;&lt;property id=&quot;20300&quot; value=&quot;Slide 3 - &amp;quot;Ethical Concerns&amp;quot;&quot;/&gt;&lt;property id=&quot;20307&quot; value=&quot;259&quot;/&gt;&lt;/object&gt;&lt;object type=&quot;3&quot; unique_id=&quot;10011&quot;&gt;&lt;property id=&quot;20148&quot; value=&quot;5&quot;/&gt;&lt;property id=&quot;20300&quot; value=&quot;Slide 8 - &amp;quot;Influence of Culture&amp;quot;&quot;/&gt;&lt;property id=&quot;20307&quot; value=&quot;263&quot;/&gt;&lt;/object&gt;&lt;object type=&quot;3&quot; unique_id=&quot;10012&quot;&gt;&lt;property id=&quot;20148&quot; value=&quot;5&quot;/&gt;&lt;property id=&quot;20300&quot; value=&quot;Slide 9 - &amp;quot;References&amp;quot;&quot;/&gt;&lt;property id=&quot;20307&quot; value=&quot;265&quot;/&gt;&lt;/object&gt;&lt;object type=&quot;3&quot; unique_id=&quot;10136&quot;&gt;&lt;property id=&quot;20148&quot; value=&quot;5&quot;/&gt;&lt;property id=&quot;20300&quot; value=&quot;Slide 6 - &amp;quot;Ethical Decision Making with the [Name of Model] Model&amp;quot;&quot;/&gt;&lt;property id=&quot;20307&quot; value=&quot;266&quot;/&gt;&lt;/object&gt;&lt;object type=&quot;3&quot; unique_id=&quot;10173&quot;&gt;&lt;property id=&quot;20148&quot; value=&quot;5&quot;/&gt;&lt;property id=&quot;20300&quot; value=&quot;Slide 4 - &amp;quot;Standards &amp;amp; Codes:&amp;#x0D;&amp;#x0A; Strengths and Weaknesses&amp;quot;&quot;/&gt;&lt;property id=&quot;20307&quot; value=&quot;267&quot;/&gt;&lt;/object&gt;&lt;object type=&quot;3&quot; unique_id=&quot;10174&quot;&gt;&lt;property id=&quot;20148&quot; value=&quot;5&quot;/&gt;&lt;property id=&quot;20300&quot; value=&quot;Slide 5 - &amp;quot;Comparison of [2 Ethical Reasoning Models]&amp;quot;&quot;/&gt;&lt;property id=&quot;20307&quot; value=&quot;268&quot;/&gt;&lt;/object&gt;&lt;object type=&quot;3&quot; unique_id=&quot;10236&quot;&gt;&lt;property id=&quot;20148&quot; value=&quot;5&quot;/&gt;&lt;property id=&quot;20300&quot; value=&quot;Slide 7 - &amp;quot;Proposed Resolution&amp;quot;&quot;/&gt;&lt;property id=&quot;20307&quot; value=&quot;270&quot;/&gt;&lt;/object&gt;&lt;object type=&quot;3&quot; unique_id=&quot;10381&quot;&gt;&lt;property id=&quot;20148&quot; value=&quot;5&quot;/&gt;&lt;property id=&quot;20300&quot; value=&quot;Slide 1 - &amp;quot;[Title for Ethical Dilemma Case Study]&amp;quot;&quot;/&gt;&lt;property id=&quot;20307&quot; value=&quot;271&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325</TotalTime>
  <Words>492</Words>
  <Application>Microsoft Office PowerPoint</Application>
  <PresentationFormat>On-screen Show (4:3)</PresentationFormat>
  <Paragraphs>58</Paragraphs>
  <Slides>10</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[Title for Ethical Dilemma Case Study]</vt:lpstr>
      <vt:lpstr>[Case Study Overview]</vt:lpstr>
      <vt:lpstr>Ethical Concerns</vt:lpstr>
      <vt:lpstr>Ethical Standards:  Strengths and Weaknesses</vt:lpstr>
      <vt:lpstr>Comparison of [Ethical Reasoning Models]</vt:lpstr>
      <vt:lpstr>Ethical Decision Making with the [Name of Model] Model</vt:lpstr>
      <vt:lpstr>Proposed Resolution</vt:lpstr>
      <vt:lpstr>Influence of Culture</vt:lpstr>
      <vt:lpstr>Conclusion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Name</dc:title>
  <dc:creator>Weston  Edwards</dc:creator>
  <cp:lastModifiedBy>Drake, Nayeka T</cp:lastModifiedBy>
  <cp:revision>52</cp:revision>
  <cp:lastPrinted>2015-06-22T19:23:07Z</cp:lastPrinted>
  <dcterms:created xsi:type="dcterms:W3CDTF">2015-05-12T07:48:22Z</dcterms:created>
  <dcterms:modified xsi:type="dcterms:W3CDTF">2016-10-23T16:20:24Z</dcterms:modified>
</cp:coreProperties>
</file>